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8" r:id="rId2"/>
    <p:sldId id="257" r:id="rId3"/>
    <p:sldId id="256" r:id="rId4"/>
    <p:sldId id="260" r:id="rId5"/>
    <p:sldId id="261" r:id="rId6"/>
    <p:sldId id="266" r:id="rId7"/>
    <p:sldId id="267" r:id="rId8"/>
  </p:sldIdLst>
  <p:sldSz cx="12801600" cy="9601200" type="A3"/>
  <p:notesSz cx="6858000" cy="9144000"/>
  <p:defaultTextStyle>
    <a:defPPr>
      <a:defRPr lang="en-US"/>
    </a:defPPr>
    <a:lvl1pPr marL="0" algn="l" defTabSz="63998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82" algn="l" defTabSz="63998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963" algn="l" defTabSz="63998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945" algn="l" defTabSz="63998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926" algn="l" defTabSz="63998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908" algn="l" defTabSz="63998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889" algn="l" defTabSz="63998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871" algn="l" defTabSz="63998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852" algn="l" defTabSz="63998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41" d="100"/>
          <a:sy n="41" d="100"/>
        </p:scale>
        <p:origin x="-2064" y="-704"/>
      </p:cViewPr>
      <p:guideLst>
        <p:guide orient="horz" pos="3024"/>
        <p:guide pos="40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18EC7-5282-9643-B5B1-DDAED822A20D}" type="datetimeFigureOut">
              <a:rPr lang="en-US" smtClean="0"/>
              <a:t>20/07/15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107DF-6F82-C240-8C35-9C5ABD2508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218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99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982" algn="l" defTabSz="6399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9963" algn="l" defTabSz="6399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9945" algn="l" defTabSz="6399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9926" algn="l" defTabSz="6399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9908" algn="l" defTabSz="6399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9889" algn="l" defTabSz="6399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9871" algn="l" defTabSz="6399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9852" algn="l" defTabSz="63998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604"/>
            <a:ext cx="10881360" cy="2058032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1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69F5-A20B-8444-AE01-9B8980FBF476}" type="datetimeFigureOut">
              <a:rPr lang="en-US" smtClean="0"/>
              <a:t>20/07/15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61FB-2963-684E-81CB-AE1035663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49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69F5-A20B-8444-AE01-9B8980FBF476}" type="datetimeFigureOut">
              <a:rPr lang="en-US" smtClean="0"/>
              <a:t>20/07/15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61FB-2963-684E-81CB-AE1035663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2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505"/>
            <a:ext cx="2880360" cy="8192132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1" y="384505"/>
            <a:ext cx="8427720" cy="8192132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69F5-A20B-8444-AE01-9B8980FBF476}" type="datetimeFigureOut">
              <a:rPr lang="en-US" smtClean="0"/>
              <a:t>20/07/15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61FB-2963-684E-81CB-AE1035663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67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69F5-A20B-8444-AE01-9B8980FBF476}" type="datetimeFigureOut">
              <a:rPr lang="en-US" smtClean="0"/>
              <a:t>20/07/15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61FB-2963-684E-81CB-AE1035663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5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4"/>
            <a:ext cx="10881360" cy="1906905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406"/>
            <a:ext cx="10881360" cy="2100263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98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96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99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9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90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8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8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98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69F5-A20B-8444-AE01-9B8980FBF476}" type="datetimeFigureOut">
              <a:rPr lang="en-US" smtClean="0"/>
              <a:t>20/07/15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61FB-2963-684E-81CB-AE1035663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00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1" y="2240280"/>
            <a:ext cx="5654040" cy="6336351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0"/>
            <a:ext cx="5654040" cy="6336351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69F5-A20B-8444-AE01-9B8980FBF476}" type="datetimeFigureOut">
              <a:rPr lang="en-US" smtClean="0"/>
              <a:t>20/07/15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61FB-2963-684E-81CB-AE1035663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22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2149161"/>
            <a:ext cx="5656263" cy="895671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82" indent="0">
              <a:buNone/>
              <a:defRPr sz="2800" b="1"/>
            </a:lvl2pPr>
            <a:lvl3pPr marL="1279963" indent="0">
              <a:buNone/>
              <a:defRPr sz="2500" b="1"/>
            </a:lvl3pPr>
            <a:lvl4pPr marL="1919945" indent="0">
              <a:buNone/>
              <a:defRPr sz="2200" b="1"/>
            </a:lvl4pPr>
            <a:lvl5pPr marL="2559926" indent="0">
              <a:buNone/>
              <a:defRPr sz="2200" b="1"/>
            </a:lvl5pPr>
            <a:lvl6pPr marL="3199908" indent="0">
              <a:buNone/>
              <a:defRPr sz="2200" b="1"/>
            </a:lvl6pPr>
            <a:lvl7pPr marL="3839889" indent="0">
              <a:buNone/>
              <a:defRPr sz="2200" b="1"/>
            </a:lvl7pPr>
            <a:lvl8pPr marL="4479871" indent="0">
              <a:buNone/>
              <a:defRPr sz="2200" b="1"/>
            </a:lvl8pPr>
            <a:lvl9pPr marL="5119852" indent="0">
              <a:buNone/>
              <a:defRPr sz="22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1" y="3044832"/>
            <a:ext cx="5656263" cy="5531799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7" y="2149161"/>
            <a:ext cx="5658485" cy="895671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82" indent="0">
              <a:buNone/>
              <a:defRPr sz="2800" b="1"/>
            </a:lvl2pPr>
            <a:lvl3pPr marL="1279963" indent="0">
              <a:buNone/>
              <a:defRPr sz="2500" b="1"/>
            </a:lvl3pPr>
            <a:lvl4pPr marL="1919945" indent="0">
              <a:buNone/>
              <a:defRPr sz="2200" b="1"/>
            </a:lvl4pPr>
            <a:lvl5pPr marL="2559926" indent="0">
              <a:buNone/>
              <a:defRPr sz="2200" b="1"/>
            </a:lvl5pPr>
            <a:lvl6pPr marL="3199908" indent="0">
              <a:buNone/>
              <a:defRPr sz="2200" b="1"/>
            </a:lvl6pPr>
            <a:lvl7pPr marL="3839889" indent="0">
              <a:buNone/>
              <a:defRPr sz="2200" b="1"/>
            </a:lvl7pPr>
            <a:lvl8pPr marL="4479871" indent="0">
              <a:buNone/>
              <a:defRPr sz="2200" b="1"/>
            </a:lvl8pPr>
            <a:lvl9pPr marL="5119852" indent="0">
              <a:buNone/>
              <a:defRPr sz="22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3044832"/>
            <a:ext cx="5658485" cy="5531799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69F5-A20B-8444-AE01-9B8980FBF476}" type="datetimeFigureOut">
              <a:rPr lang="en-US" smtClean="0"/>
              <a:t>20/07/15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61FB-2963-684E-81CB-AE1035663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69F5-A20B-8444-AE01-9B8980FBF476}" type="datetimeFigureOut">
              <a:rPr lang="en-US" smtClean="0"/>
              <a:t>20/07/15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61FB-2963-684E-81CB-AE1035663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82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69F5-A20B-8444-AE01-9B8980FBF476}" type="datetimeFigureOut">
              <a:rPr lang="en-US" smtClean="0"/>
              <a:t>20/07/15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61FB-2963-684E-81CB-AE1035663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30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382274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9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2009149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982" indent="0">
              <a:buNone/>
              <a:defRPr sz="1700"/>
            </a:lvl2pPr>
            <a:lvl3pPr marL="1279963" indent="0">
              <a:buNone/>
              <a:defRPr sz="1300"/>
            </a:lvl3pPr>
            <a:lvl4pPr marL="1919945" indent="0">
              <a:buNone/>
              <a:defRPr sz="1300"/>
            </a:lvl4pPr>
            <a:lvl5pPr marL="2559926" indent="0">
              <a:buNone/>
              <a:defRPr sz="1300"/>
            </a:lvl5pPr>
            <a:lvl6pPr marL="3199908" indent="0">
              <a:buNone/>
              <a:defRPr sz="1300"/>
            </a:lvl6pPr>
            <a:lvl7pPr marL="3839889" indent="0">
              <a:buNone/>
              <a:defRPr sz="1300"/>
            </a:lvl7pPr>
            <a:lvl8pPr marL="4479871" indent="0">
              <a:buNone/>
              <a:defRPr sz="1300"/>
            </a:lvl8pPr>
            <a:lvl9pPr marL="5119852" indent="0">
              <a:buNone/>
              <a:defRPr sz="13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69F5-A20B-8444-AE01-9B8980FBF476}" type="datetimeFigureOut">
              <a:rPr lang="en-US" smtClean="0"/>
              <a:t>20/07/15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61FB-2963-684E-81CB-AE1035663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12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5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2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39982" indent="0">
              <a:buNone/>
              <a:defRPr sz="3800"/>
            </a:lvl2pPr>
            <a:lvl3pPr marL="1279963" indent="0">
              <a:buNone/>
              <a:defRPr sz="3300"/>
            </a:lvl3pPr>
            <a:lvl4pPr marL="1919945" indent="0">
              <a:buNone/>
              <a:defRPr sz="2800"/>
            </a:lvl4pPr>
            <a:lvl5pPr marL="2559926" indent="0">
              <a:buNone/>
              <a:defRPr sz="2800"/>
            </a:lvl5pPr>
            <a:lvl6pPr marL="3199908" indent="0">
              <a:buNone/>
              <a:defRPr sz="2800"/>
            </a:lvl6pPr>
            <a:lvl7pPr marL="3839889" indent="0">
              <a:buNone/>
              <a:defRPr sz="2800"/>
            </a:lvl7pPr>
            <a:lvl8pPr marL="4479871" indent="0">
              <a:buNone/>
              <a:defRPr sz="2800"/>
            </a:lvl8pPr>
            <a:lvl9pPr marL="5119852" indent="0">
              <a:buNone/>
              <a:defRPr sz="28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8"/>
            <a:ext cx="7680960" cy="1126808"/>
          </a:xfrm>
        </p:spPr>
        <p:txBody>
          <a:bodyPr/>
          <a:lstStyle>
            <a:lvl1pPr marL="0" indent="0">
              <a:buNone/>
              <a:defRPr sz="2000"/>
            </a:lvl1pPr>
            <a:lvl2pPr marL="639982" indent="0">
              <a:buNone/>
              <a:defRPr sz="1700"/>
            </a:lvl2pPr>
            <a:lvl3pPr marL="1279963" indent="0">
              <a:buNone/>
              <a:defRPr sz="1300"/>
            </a:lvl3pPr>
            <a:lvl4pPr marL="1919945" indent="0">
              <a:buNone/>
              <a:defRPr sz="1300"/>
            </a:lvl4pPr>
            <a:lvl5pPr marL="2559926" indent="0">
              <a:buNone/>
              <a:defRPr sz="1300"/>
            </a:lvl5pPr>
            <a:lvl6pPr marL="3199908" indent="0">
              <a:buNone/>
              <a:defRPr sz="1300"/>
            </a:lvl6pPr>
            <a:lvl7pPr marL="3839889" indent="0">
              <a:buNone/>
              <a:defRPr sz="1300"/>
            </a:lvl7pPr>
            <a:lvl8pPr marL="4479871" indent="0">
              <a:buNone/>
              <a:defRPr sz="1300"/>
            </a:lvl8pPr>
            <a:lvl9pPr marL="5119852" indent="0">
              <a:buNone/>
              <a:defRPr sz="13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69F5-A20B-8444-AE01-9B8980FBF476}" type="datetimeFigureOut">
              <a:rPr lang="en-US" smtClean="0"/>
              <a:t>20/07/15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61FB-2963-684E-81CB-AE1035663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1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89"/>
            <a:ext cx="11521440" cy="1600200"/>
          </a:xfrm>
          <a:prstGeom prst="rect">
            <a:avLst/>
          </a:prstGeom>
        </p:spPr>
        <p:txBody>
          <a:bodyPr vert="horz" lIns="127997" tIns="63998" rIns="127997" bIns="63998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0"/>
            <a:ext cx="11521440" cy="6336351"/>
          </a:xfrm>
          <a:prstGeom prst="rect">
            <a:avLst/>
          </a:prstGeom>
        </p:spPr>
        <p:txBody>
          <a:bodyPr vert="horz" lIns="127997" tIns="63998" rIns="127997" bIns="63998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902"/>
            <a:ext cx="2987040" cy="511172"/>
          </a:xfrm>
          <a:prstGeom prst="rect">
            <a:avLst/>
          </a:prstGeom>
        </p:spPr>
        <p:txBody>
          <a:bodyPr vert="horz" lIns="127997" tIns="63998" rIns="127997" bIns="6399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369F5-A20B-8444-AE01-9B8980FBF476}" type="datetimeFigureOut">
              <a:rPr lang="en-US" smtClean="0"/>
              <a:t>20/07/15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1" y="8898902"/>
            <a:ext cx="4053840" cy="511172"/>
          </a:xfrm>
          <a:prstGeom prst="rect">
            <a:avLst/>
          </a:prstGeom>
        </p:spPr>
        <p:txBody>
          <a:bodyPr vert="horz" lIns="127997" tIns="63998" rIns="127997" bIns="6399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902"/>
            <a:ext cx="2987040" cy="511172"/>
          </a:xfrm>
          <a:prstGeom prst="rect">
            <a:avLst/>
          </a:prstGeom>
        </p:spPr>
        <p:txBody>
          <a:bodyPr vert="horz" lIns="127997" tIns="63998" rIns="127997" bIns="6399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161FB-2963-684E-81CB-AE1035663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60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39982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86" indent="-479986" algn="l" defTabSz="639982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970" indent="-399988" algn="l" defTabSz="639982" rtl="0" eaLnBrk="1" latinLnBrk="0" hangingPunct="1">
        <a:spcBef>
          <a:spcPct val="20000"/>
        </a:spcBef>
        <a:buFont typeface="Arial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954" indent="-319991" algn="l" defTabSz="639982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35" indent="-319991" algn="l" defTabSz="639982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917" indent="-319991" algn="l" defTabSz="639982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899" indent="-319991" algn="l" defTabSz="639982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880" indent="-319991" algn="l" defTabSz="639982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862" indent="-319991" algn="l" defTabSz="639982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843" indent="-319991" algn="l" defTabSz="639982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998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82" algn="l" defTabSz="63998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963" algn="l" defTabSz="63998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945" algn="l" defTabSz="63998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926" algn="l" defTabSz="63998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908" algn="l" defTabSz="63998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889" algn="l" defTabSz="63998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871" algn="l" defTabSz="63998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852" algn="l" defTabSz="63998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reen Shot 2015-05-19 at 12.11.3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45"/>
          <a:stretch/>
        </p:blipFill>
        <p:spPr>
          <a:xfrm>
            <a:off x="2148796" y="5002741"/>
            <a:ext cx="3801948" cy="3623679"/>
          </a:xfrm>
          <a:prstGeom prst="rect">
            <a:avLst/>
          </a:prstGeom>
        </p:spPr>
      </p:pic>
      <p:pic>
        <p:nvPicPr>
          <p:cNvPr id="5" name="Picture 4" descr="Screen Shot 2015-05-19 at 12.11.4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088" y="503751"/>
            <a:ext cx="3668888" cy="3770332"/>
          </a:xfrm>
          <a:prstGeom prst="rect">
            <a:avLst/>
          </a:prstGeom>
        </p:spPr>
      </p:pic>
      <p:pic>
        <p:nvPicPr>
          <p:cNvPr id="6" name="Picture 5" descr="Screen Shot 2015-05-19 at 12.12.4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36" y="1143686"/>
            <a:ext cx="3314497" cy="4213969"/>
          </a:xfrm>
          <a:prstGeom prst="rect">
            <a:avLst/>
          </a:prstGeom>
        </p:spPr>
      </p:pic>
      <p:pic>
        <p:nvPicPr>
          <p:cNvPr id="7" name="Picture 6" descr="Screen Shot 2015-05-19 at 12.16.5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2712" y="4220539"/>
            <a:ext cx="3402256" cy="4422932"/>
          </a:xfrm>
          <a:prstGeom prst="rect">
            <a:avLst/>
          </a:prstGeom>
        </p:spPr>
      </p:pic>
      <p:pic>
        <p:nvPicPr>
          <p:cNvPr id="8" name="Picture 7" descr="Screen Shot 2015-05-19 at 12.10.28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674" y="1143686"/>
            <a:ext cx="2638477" cy="3130397"/>
          </a:xfrm>
          <a:prstGeom prst="rect">
            <a:avLst/>
          </a:prstGeom>
        </p:spPr>
      </p:pic>
      <p:pic>
        <p:nvPicPr>
          <p:cNvPr id="10" name="Picture 9" descr="Screen Shot 2015-05-19 at 12.10.0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961" y="4587391"/>
            <a:ext cx="2791446" cy="3623679"/>
          </a:xfrm>
          <a:prstGeom prst="rect">
            <a:avLst/>
          </a:prstGeom>
        </p:spPr>
      </p:pic>
      <p:pic>
        <p:nvPicPr>
          <p:cNvPr id="11" name="Picture 10" descr="Screen Shot 2015-05-19 at 12.15.58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4151" y="3770332"/>
            <a:ext cx="3007641" cy="4856088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67073"/>
            <a:ext cx="11353044" cy="1076613"/>
          </a:xfrm>
          <a:prstGeom prst="rect">
            <a:avLst/>
          </a:prstGeom>
        </p:spPr>
        <p:txBody>
          <a:bodyPr vert="horz" lIns="127997" tIns="63998" rIns="127997" bIns="63998" rtlCol="0" anchor="ctr">
            <a:normAutofit fontScale="97500"/>
          </a:bodyPr>
          <a:lstStyle>
            <a:lvl1pPr algn="ctr" defTabSz="639982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MIRROR PROJECT YEAR 10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8643471"/>
            <a:ext cx="8977407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Arial Rounded MT Bold"/>
                <a:cs typeface="Arial Rounded MT Bold"/>
              </a:rPr>
              <a:t>MATERIALS, DESIGN AND TECHNOLOGY</a:t>
            </a:r>
          </a:p>
          <a:p>
            <a:r>
              <a:rPr lang="en-US" sz="2800" dirty="0">
                <a:latin typeface="Arial Rounded MT Bold"/>
                <a:cs typeface="Arial Rounded MT Bold"/>
              </a:rPr>
              <a:t>NAME - </a:t>
            </a:r>
          </a:p>
        </p:txBody>
      </p:sp>
    </p:spTree>
    <p:extLst>
      <p:ext uri="{BB962C8B-B14F-4D97-AF65-F5344CB8AC3E}">
        <p14:creationId xmlns:p14="http://schemas.microsoft.com/office/powerpoint/2010/main" val="2178120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5202" y="5243190"/>
            <a:ext cx="5079178" cy="4098119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7997" tIns="63998" rIns="127997" bIns="63998" spcCol="0" rtlCol="0" anchor="ctr"/>
          <a:lstStyle/>
          <a:p>
            <a:pPr algn="ctr"/>
            <a:endParaRPr lang="en-US" dirty="0">
              <a:latin typeface="Apple Casual"/>
              <a:cs typeface="Apple Casu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5"/>
            <a:ext cx="8348280" cy="714021"/>
          </a:xfrm>
          <a:prstGeom prst="rect">
            <a:avLst/>
          </a:prstGeom>
        </p:spPr>
        <p:txBody>
          <a:bodyPr wrap="square" lIns="127997" tIns="63998" rIns="127997" bIns="63998">
            <a:spAutoFit/>
          </a:bodyPr>
          <a:lstStyle/>
          <a:p>
            <a:r>
              <a:rPr lang="en-US" sz="3800" dirty="0">
                <a:latin typeface="Apple Casual"/>
                <a:cs typeface="Apple Casual"/>
              </a:rPr>
              <a:t>PROJECT BRIEF</a:t>
            </a:r>
            <a:endParaRPr lang="en-US" sz="3800" dirty="0"/>
          </a:p>
        </p:txBody>
      </p:sp>
      <p:sp>
        <p:nvSpPr>
          <p:cNvPr id="6" name="TextBox 5"/>
          <p:cNvSpPr txBox="1"/>
          <p:nvPr/>
        </p:nvSpPr>
        <p:spPr>
          <a:xfrm>
            <a:off x="6852093" y="21688"/>
            <a:ext cx="5949506" cy="744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127997" tIns="63998" rIns="127997" bIns="63998" rtlCol="0">
            <a:spAutoFit/>
          </a:bodyPr>
          <a:lstStyle/>
          <a:p>
            <a:r>
              <a:rPr lang="en-US" sz="2000" dirty="0">
                <a:latin typeface="Arial Rounded MT Bold"/>
                <a:cs typeface="Arial Rounded MT Bold"/>
              </a:rPr>
              <a:t>MATERIALS, DESIGN AND TECHNOLOGY</a:t>
            </a:r>
          </a:p>
          <a:p>
            <a:r>
              <a:rPr lang="en-US" sz="2000" dirty="0">
                <a:latin typeface="Arial Rounded MT Bold"/>
                <a:cs typeface="Arial Rounded MT Bold"/>
              </a:rPr>
              <a:t>NAME -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1787" y="775892"/>
            <a:ext cx="12552593" cy="13603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7997" tIns="63998" rIns="127997" bIns="63998" rtlCol="0">
            <a:spAutoFit/>
          </a:bodyPr>
          <a:lstStyle/>
          <a:p>
            <a:pPr algn="ctr"/>
            <a:r>
              <a:rPr lang="en-US" sz="2000" dirty="0">
                <a:latin typeface="Apple Casual"/>
                <a:cs typeface="Apple Casual"/>
              </a:rPr>
              <a:t>You have been asked to design and make a </a:t>
            </a:r>
            <a:r>
              <a:rPr lang="en-US" sz="2000" dirty="0" smtClean="0">
                <a:latin typeface="Apple Casual"/>
                <a:cs typeface="Apple Casual"/>
              </a:rPr>
              <a:t>steel mirror. </a:t>
            </a:r>
            <a:r>
              <a:rPr lang="en-US" sz="2000" dirty="0">
                <a:latin typeface="Apple Casual"/>
                <a:cs typeface="Apple Casual"/>
              </a:rPr>
              <a:t>The </a:t>
            </a:r>
            <a:r>
              <a:rPr lang="en-US" sz="2000" dirty="0" smtClean="0">
                <a:latin typeface="Apple Casual"/>
                <a:cs typeface="Apple Casual"/>
              </a:rPr>
              <a:t>mirror must </a:t>
            </a:r>
            <a:r>
              <a:rPr lang="en-US" sz="2000" dirty="0">
                <a:latin typeface="Apple Casual"/>
                <a:cs typeface="Apple Casual"/>
              </a:rPr>
              <a:t>be suitable for use </a:t>
            </a:r>
            <a:r>
              <a:rPr lang="en-US" sz="2000" dirty="0" smtClean="0">
                <a:latin typeface="Apple Casual"/>
                <a:cs typeface="Apple Casual"/>
              </a:rPr>
              <a:t>indoors </a:t>
            </a:r>
            <a:r>
              <a:rPr lang="en-US" sz="2000" dirty="0">
                <a:latin typeface="Apple Casual"/>
                <a:cs typeface="Apple Casual"/>
              </a:rPr>
              <a:t>and have a bracket to attach it to </a:t>
            </a:r>
            <a:r>
              <a:rPr lang="en-US" sz="2000" dirty="0" smtClean="0">
                <a:latin typeface="Apple Casual"/>
                <a:cs typeface="Apple Casual"/>
              </a:rPr>
              <a:t>a wall. </a:t>
            </a:r>
            <a:r>
              <a:rPr lang="en-US" sz="2000" dirty="0">
                <a:latin typeface="Apple Casual"/>
                <a:cs typeface="Apple Casual"/>
              </a:rPr>
              <a:t>The </a:t>
            </a:r>
            <a:r>
              <a:rPr lang="en-US" sz="2000" dirty="0" smtClean="0">
                <a:latin typeface="Apple Casual"/>
                <a:cs typeface="Apple Casual"/>
              </a:rPr>
              <a:t>actual mirror must be no larger than 290x210mm, but the frame can be larger.</a:t>
            </a:r>
            <a:endParaRPr lang="en-US" sz="2000" u="sng" dirty="0">
              <a:latin typeface="Apple Casual"/>
              <a:cs typeface="Apple Casual"/>
            </a:endParaRPr>
          </a:p>
          <a:p>
            <a:pPr algn="ctr"/>
            <a:endParaRPr lang="en-US" sz="2000" dirty="0">
              <a:latin typeface="Apple Casual"/>
              <a:cs typeface="Apple Casual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996019"/>
              </p:ext>
            </p:extLst>
          </p:nvPr>
        </p:nvGraphicFramePr>
        <p:xfrm>
          <a:off x="575665" y="2548676"/>
          <a:ext cx="11781387" cy="6975435"/>
        </p:xfrm>
        <a:graphic>
          <a:graphicData uri="http://schemas.openxmlformats.org/drawingml/2006/table">
            <a:tbl>
              <a:tblPr/>
              <a:tblGrid>
                <a:gridCol w="1651940"/>
                <a:gridCol w="929215"/>
                <a:gridCol w="929215"/>
                <a:gridCol w="929215"/>
                <a:gridCol w="929215"/>
                <a:gridCol w="929215"/>
                <a:gridCol w="745667"/>
                <a:gridCol w="745667"/>
                <a:gridCol w="745667"/>
                <a:gridCol w="745667"/>
                <a:gridCol w="745667"/>
                <a:gridCol w="1755037"/>
              </a:tblGrid>
              <a:tr h="2750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 WORK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grade descriptors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94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TASK COMPLETED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VERY POOR, LIMITED EFFORT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GOOD START BUT MORE EFFORT REQUIRED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GOOD WORK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VERY GOOD WORK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EXCELLENT, A HIGH STANDARD OF WORK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 gridSpan="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pple Casual"/>
                          <a:cs typeface="Apple Casual"/>
                        </a:rPr>
                        <a:t>      A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ple Casual"/>
                          <a:cs typeface="Apple Casual"/>
                        </a:rPr>
                        <a:t>percentage for each piece of work will be given to all students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pple Casual"/>
                          <a:cs typeface="Apple Casual"/>
                        </a:rPr>
                        <a:t>based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ple Casual"/>
                          <a:cs typeface="Apple Casual"/>
                        </a:rPr>
                        <a:t>on the grid opposite, the percentages relate to the following grades:                        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pple Casual"/>
                        <a:cs typeface="Apple Casual"/>
                      </a:endParaRP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pple Casual"/>
                          <a:cs typeface="Apple Casual"/>
                        </a:rPr>
                        <a:t>Grade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ple Casual"/>
                          <a:cs typeface="Apple Casual"/>
                        </a:rPr>
                        <a:t>A - over 80%                                                                                                     Grade B - 65 - 79%                                                                                                         Grade C - 50 -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pple Casual"/>
                          <a:cs typeface="Apple Casual"/>
                        </a:rPr>
                        <a:t>64%                                                                                                      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ple Casual"/>
                          <a:cs typeface="Apple Casual"/>
                        </a:rPr>
                        <a:t>Grade D - 35 - 49%                                                                                                      Grade E - 34% or less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9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research and analysis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initial design ideas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quality of presentation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 design idea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0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of manufacture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evaluation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027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 grade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/30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PRACTICAL WORK</a:t>
                      </a:r>
                    </a:p>
                  </a:txBody>
                  <a:tcPr marL="8326" marR="8326" marT="83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grade descriptors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1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performance within the workshop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some safety issues within the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workshop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reluctant to use the workshop equipment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worked well but needs to gain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confidence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very good practical skills within the workshop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very confidant, excellent practical skills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0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5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overall product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poor effort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some good work, but more focus needs to be placed on achieving a better quality finish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good product but more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attention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detail required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high quality product, with slight finishing issues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 excellent, high quality product with a high quality finish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0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45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suitability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the product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unsuitable design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some features of the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 suitable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good design with some suitability issues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very suitable design with slight design issues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 excellent design which meets the brief well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0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027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 grade for practical work</a:t>
                      </a:r>
                    </a:p>
                  </a:txBody>
                  <a:tcPr marL="8326" marR="8326" marT="83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/70</a:t>
                      </a:r>
                    </a:p>
                  </a:txBody>
                  <a:tcPr marL="8326" marR="8326" marT="8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26" marR="8326" marT="83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932245" y="5243186"/>
            <a:ext cx="4424804" cy="390856"/>
          </a:xfrm>
          <a:prstGeom prst="rect">
            <a:avLst/>
          </a:prstGeom>
        </p:spPr>
        <p:txBody>
          <a:bodyPr wrap="square" lIns="127997" tIns="63998" rIns="127997" bIns="63998">
            <a:spAutoFit/>
          </a:bodyPr>
          <a:lstStyle/>
          <a:p>
            <a:pPr algn="ctr"/>
            <a:r>
              <a:rPr lang="en-US" sz="1700" dirty="0">
                <a:latin typeface="Apple Casual"/>
                <a:cs typeface="Apple Casual"/>
              </a:rPr>
              <a:t>Teacher comments and final mark</a:t>
            </a:r>
            <a:endParaRPr lang="en-US" sz="1700" u="sng" dirty="0">
              <a:latin typeface="Apple Casual"/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3973549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67102" y="1431239"/>
            <a:ext cx="2822575" cy="356068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endParaRPr lang="en-US" sz="1700" dirty="0">
              <a:solidFill>
                <a:schemeClr val="tx1"/>
              </a:solidFill>
              <a:latin typeface="Apple Casual"/>
              <a:cs typeface="Apple Casual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334501" y="1358674"/>
            <a:ext cx="3467100" cy="3560687"/>
            <a:chOff x="0" y="655082"/>
            <a:chExt cx="2476500" cy="2333625"/>
          </a:xfrm>
        </p:grpSpPr>
        <p:sp>
          <p:nvSpPr>
            <p:cNvPr id="6" name="Rounded Rectangle 5"/>
            <p:cNvSpPr/>
            <p:nvPr/>
          </p:nvSpPr>
          <p:spPr>
            <a:xfrm>
              <a:off x="0" y="655082"/>
              <a:ext cx="2476500" cy="2333625"/>
            </a:xfrm>
            <a:prstGeom prst="round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9751" y="1222377"/>
              <a:ext cx="1619250" cy="816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>
                      <a:lumMod val="75000"/>
                    </a:schemeClr>
                  </a:solidFill>
                </a:rPr>
                <a:t>Place your existing product picture here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0" y="5558532"/>
            <a:ext cx="3467100" cy="3924239"/>
            <a:chOff x="0" y="655082"/>
            <a:chExt cx="2476500" cy="2333625"/>
          </a:xfrm>
        </p:grpSpPr>
        <p:sp>
          <p:nvSpPr>
            <p:cNvPr id="13" name="Rounded Rectangle 12"/>
            <p:cNvSpPr/>
            <p:nvPr/>
          </p:nvSpPr>
          <p:spPr>
            <a:xfrm>
              <a:off x="0" y="655082"/>
              <a:ext cx="2476500" cy="2333625"/>
            </a:xfrm>
            <a:prstGeom prst="round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9751" y="1222377"/>
              <a:ext cx="1619250" cy="7412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>
                      <a:lumMod val="75000"/>
                    </a:schemeClr>
                  </a:solidFill>
                </a:rPr>
                <a:t>Place your existing product picture here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0" y="1358674"/>
            <a:ext cx="3467100" cy="3560687"/>
            <a:chOff x="0" y="655082"/>
            <a:chExt cx="2476500" cy="2333625"/>
          </a:xfrm>
        </p:grpSpPr>
        <p:sp>
          <p:nvSpPr>
            <p:cNvPr id="16" name="Rounded Rectangle 15"/>
            <p:cNvSpPr/>
            <p:nvPr/>
          </p:nvSpPr>
          <p:spPr>
            <a:xfrm>
              <a:off x="0" y="655082"/>
              <a:ext cx="2476500" cy="2333625"/>
            </a:xfrm>
            <a:prstGeom prst="round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9751" y="1222377"/>
              <a:ext cx="1619250" cy="816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>
                      <a:lumMod val="75000"/>
                    </a:schemeClr>
                  </a:solidFill>
                </a:rPr>
                <a:t>Place your existing product picture here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334501" y="5676962"/>
            <a:ext cx="3467100" cy="3924239"/>
            <a:chOff x="0" y="655082"/>
            <a:chExt cx="2476500" cy="2333625"/>
          </a:xfrm>
        </p:grpSpPr>
        <p:sp>
          <p:nvSpPr>
            <p:cNvPr id="19" name="Rounded Rectangle 18"/>
            <p:cNvSpPr/>
            <p:nvPr/>
          </p:nvSpPr>
          <p:spPr>
            <a:xfrm>
              <a:off x="0" y="655082"/>
              <a:ext cx="2476500" cy="2333625"/>
            </a:xfrm>
            <a:prstGeom prst="round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39751" y="1222377"/>
              <a:ext cx="1619250" cy="7412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>
                      <a:lumMod val="75000"/>
                    </a:schemeClr>
                  </a:solidFill>
                </a:rPr>
                <a:t>Place your existing product picture here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Subtitle 2"/>
          <p:cNvSpPr txBox="1">
            <a:spLocks/>
          </p:cNvSpPr>
          <p:nvPr/>
        </p:nvSpPr>
        <p:spPr>
          <a:xfrm>
            <a:off x="3467102" y="5719408"/>
            <a:ext cx="2822575" cy="35606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27997" tIns="63998" rIns="127997" bIns="63998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700" dirty="0">
              <a:solidFill>
                <a:schemeClr val="tx1"/>
              </a:solidFill>
              <a:latin typeface="Apple Casual"/>
              <a:cs typeface="Apple Casual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6511927" y="1431239"/>
            <a:ext cx="2822575" cy="35606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27997" tIns="63998" rIns="127997" bIns="63998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700" dirty="0">
              <a:solidFill>
                <a:schemeClr val="tx1"/>
              </a:solidFill>
              <a:latin typeface="Apple Casual"/>
              <a:cs typeface="Apple Casual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6511927" y="5719408"/>
            <a:ext cx="2822575" cy="35606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27997" tIns="63998" rIns="127997" bIns="63998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700" dirty="0">
              <a:solidFill>
                <a:schemeClr val="tx1"/>
              </a:solidFill>
              <a:latin typeface="Apple Casual"/>
              <a:cs typeface="Apple Casua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" y="5"/>
            <a:ext cx="8348280" cy="714021"/>
          </a:xfrm>
          <a:prstGeom prst="rect">
            <a:avLst/>
          </a:prstGeom>
        </p:spPr>
        <p:txBody>
          <a:bodyPr wrap="square" lIns="127997" tIns="63998" rIns="127997" bIns="63998">
            <a:spAutoFit/>
          </a:bodyPr>
          <a:lstStyle/>
          <a:p>
            <a:r>
              <a:rPr lang="en-US" sz="3800" dirty="0">
                <a:latin typeface="Apple Casual"/>
                <a:cs typeface="Apple Casual"/>
              </a:rPr>
              <a:t>EXISTING PRODUCTS</a:t>
            </a:r>
            <a:endParaRPr lang="en-US" sz="3800" dirty="0"/>
          </a:p>
        </p:txBody>
      </p:sp>
      <p:sp>
        <p:nvSpPr>
          <p:cNvPr id="25" name="TextBox 24"/>
          <p:cNvSpPr txBox="1"/>
          <p:nvPr/>
        </p:nvSpPr>
        <p:spPr>
          <a:xfrm>
            <a:off x="6852093" y="21688"/>
            <a:ext cx="5949506" cy="744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127997" tIns="63998" rIns="127997" bIns="63998" rtlCol="0">
            <a:spAutoFit/>
          </a:bodyPr>
          <a:lstStyle/>
          <a:p>
            <a:r>
              <a:rPr lang="en-US" sz="2000" dirty="0">
                <a:latin typeface="Arial Rounded MT Bold"/>
                <a:cs typeface="Arial Rounded MT Bold"/>
              </a:rPr>
              <a:t>MATERIALS, DESIGN AND TECHNOLOGY</a:t>
            </a:r>
          </a:p>
          <a:p>
            <a:r>
              <a:rPr lang="en-US" sz="2000" dirty="0">
                <a:latin typeface="Arial Rounded MT Bold"/>
                <a:cs typeface="Arial Rounded MT Bold"/>
              </a:rPr>
              <a:t>NAME -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653" y="824612"/>
            <a:ext cx="10507944" cy="437023"/>
          </a:xfrm>
          <a:prstGeom prst="rect">
            <a:avLst/>
          </a:prstGeom>
          <a:noFill/>
        </p:spPr>
        <p:txBody>
          <a:bodyPr wrap="none" lIns="127997" tIns="63998" rIns="127997" bIns="63998" rtlCol="0">
            <a:spAutoFit/>
          </a:bodyPr>
          <a:lstStyle/>
          <a:p>
            <a:r>
              <a:rPr lang="en-US" sz="2000" dirty="0">
                <a:latin typeface="Apple Casual"/>
                <a:cs typeface="Apple Casual"/>
              </a:rPr>
              <a:t>Select 4 examples of existing </a:t>
            </a:r>
            <a:r>
              <a:rPr lang="en-US" sz="2000" dirty="0" smtClean="0">
                <a:latin typeface="Apple Casual"/>
                <a:cs typeface="Apple Casual"/>
              </a:rPr>
              <a:t>metal mirrors and </a:t>
            </a:r>
            <a:r>
              <a:rPr lang="en-US" sz="2000" dirty="0">
                <a:latin typeface="Apple Casual"/>
                <a:cs typeface="Apple Casual"/>
              </a:rPr>
              <a:t>analyse them using the ACCESS FM scale</a:t>
            </a:r>
          </a:p>
        </p:txBody>
      </p:sp>
    </p:spTree>
    <p:extLst>
      <p:ext uri="{BB962C8B-B14F-4D97-AF65-F5344CB8AC3E}">
        <p14:creationId xmlns:p14="http://schemas.microsoft.com/office/powerpoint/2010/main" val="209100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5"/>
            <a:ext cx="8348280" cy="714021"/>
          </a:xfrm>
          <a:prstGeom prst="rect">
            <a:avLst/>
          </a:prstGeom>
        </p:spPr>
        <p:txBody>
          <a:bodyPr wrap="square" lIns="127997" tIns="63998" rIns="127997" bIns="63998">
            <a:spAutoFit/>
          </a:bodyPr>
          <a:lstStyle/>
          <a:p>
            <a:r>
              <a:rPr lang="en-US" sz="3800" dirty="0">
                <a:latin typeface="Apple Casual"/>
                <a:cs typeface="Apple Casual"/>
              </a:rPr>
              <a:t>DESIGN IDEAS</a:t>
            </a:r>
            <a:endParaRPr lang="en-US" sz="3800" dirty="0"/>
          </a:p>
        </p:txBody>
      </p:sp>
      <p:sp>
        <p:nvSpPr>
          <p:cNvPr id="5" name="TextBox 4"/>
          <p:cNvSpPr txBox="1"/>
          <p:nvPr/>
        </p:nvSpPr>
        <p:spPr>
          <a:xfrm>
            <a:off x="6852093" y="21688"/>
            <a:ext cx="5949506" cy="744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127997" tIns="63998" rIns="127997" bIns="63998" rtlCol="0">
            <a:spAutoFit/>
          </a:bodyPr>
          <a:lstStyle/>
          <a:p>
            <a:r>
              <a:rPr lang="en-US" sz="2000" dirty="0">
                <a:latin typeface="Arial Rounded MT Bold"/>
                <a:cs typeface="Arial Rounded MT Bold"/>
              </a:rPr>
              <a:t>MATERIALS, DESIGN AND TECHNOLOGY</a:t>
            </a:r>
          </a:p>
          <a:p>
            <a:r>
              <a:rPr lang="en-US" sz="2000" dirty="0">
                <a:latin typeface="Arial Rounded MT Bold"/>
                <a:cs typeface="Arial Rounded MT Bold"/>
              </a:rPr>
              <a:t>NAME - </a:t>
            </a:r>
          </a:p>
        </p:txBody>
      </p:sp>
      <p:sp>
        <p:nvSpPr>
          <p:cNvPr id="7" name="Rectangle 6"/>
          <p:cNvSpPr/>
          <p:nvPr/>
        </p:nvSpPr>
        <p:spPr>
          <a:xfrm>
            <a:off x="2" y="759533"/>
            <a:ext cx="12598313" cy="744799"/>
          </a:xfrm>
          <a:prstGeom prst="rect">
            <a:avLst/>
          </a:prstGeom>
        </p:spPr>
        <p:txBody>
          <a:bodyPr wrap="square" lIns="127997" tIns="63998" rIns="127997" bIns="63998">
            <a:spAutoFit/>
          </a:bodyPr>
          <a:lstStyle/>
          <a:p>
            <a:pPr algn="ctr"/>
            <a:r>
              <a:rPr lang="en-US" sz="2000" dirty="0">
                <a:latin typeface="Apple Casual"/>
                <a:cs typeface="Apple Casual"/>
              </a:rPr>
              <a:t>Below complete sketches of six possible design ideas for your </a:t>
            </a:r>
            <a:r>
              <a:rPr lang="en-US" sz="2000" dirty="0" smtClean="0">
                <a:latin typeface="Apple Casual"/>
                <a:cs typeface="Apple Casual"/>
              </a:rPr>
              <a:t>mirror. </a:t>
            </a:r>
            <a:r>
              <a:rPr lang="en-US" sz="2000" dirty="0">
                <a:latin typeface="Apple Casual"/>
                <a:cs typeface="Apple Casual"/>
              </a:rPr>
              <a:t>Annotate by answering these questions about each design – Good points, Bad points, what improvements could you make?</a:t>
            </a:r>
          </a:p>
        </p:txBody>
      </p:sp>
    </p:spTree>
    <p:extLst>
      <p:ext uri="{BB962C8B-B14F-4D97-AF65-F5344CB8AC3E}">
        <p14:creationId xmlns:p14="http://schemas.microsoft.com/office/powerpoint/2010/main" val="194012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5"/>
            <a:ext cx="8348280" cy="714021"/>
          </a:xfrm>
          <a:prstGeom prst="rect">
            <a:avLst/>
          </a:prstGeom>
        </p:spPr>
        <p:txBody>
          <a:bodyPr wrap="square" lIns="127997" tIns="63998" rIns="127997" bIns="63998">
            <a:spAutoFit/>
          </a:bodyPr>
          <a:lstStyle/>
          <a:p>
            <a:r>
              <a:rPr lang="en-US" sz="3800" dirty="0">
                <a:latin typeface="Apple Casual"/>
                <a:cs typeface="Apple Casual"/>
              </a:rPr>
              <a:t>FINAL DESIGN</a:t>
            </a:r>
            <a:endParaRPr lang="en-US" sz="3800" dirty="0"/>
          </a:p>
        </p:txBody>
      </p:sp>
      <p:sp>
        <p:nvSpPr>
          <p:cNvPr id="5" name="TextBox 4"/>
          <p:cNvSpPr txBox="1"/>
          <p:nvPr/>
        </p:nvSpPr>
        <p:spPr>
          <a:xfrm>
            <a:off x="6852093" y="21688"/>
            <a:ext cx="5949506" cy="744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127997" tIns="63998" rIns="127997" bIns="63998" rtlCol="0">
            <a:spAutoFit/>
          </a:bodyPr>
          <a:lstStyle/>
          <a:p>
            <a:r>
              <a:rPr lang="en-US" sz="2000" dirty="0">
                <a:latin typeface="Arial Rounded MT Bold"/>
                <a:cs typeface="Arial Rounded MT Bold"/>
              </a:rPr>
              <a:t>MATERIALS, DESIGN AND TECHNOLOGY</a:t>
            </a:r>
          </a:p>
          <a:p>
            <a:r>
              <a:rPr lang="en-US" sz="2000" dirty="0">
                <a:latin typeface="Arial Rounded MT Bold"/>
                <a:cs typeface="Arial Rounded MT Bold"/>
              </a:rPr>
              <a:t>NAME - </a:t>
            </a:r>
          </a:p>
        </p:txBody>
      </p:sp>
      <p:sp>
        <p:nvSpPr>
          <p:cNvPr id="7" name="Rectangle 6"/>
          <p:cNvSpPr/>
          <p:nvPr/>
        </p:nvSpPr>
        <p:spPr>
          <a:xfrm>
            <a:off x="151786" y="759533"/>
            <a:ext cx="12446528" cy="1052576"/>
          </a:xfrm>
          <a:prstGeom prst="rect">
            <a:avLst/>
          </a:prstGeom>
        </p:spPr>
        <p:txBody>
          <a:bodyPr wrap="square" lIns="127997" tIns="63998" rIns="127997" bIns="63998">
            <a:spAutoFit/>
          </a:bodyPr>
          <a:lstStyle/>
          <a:p>
            <a:pPr algn="ctr"/>
            <a:r>
              <a:rPr lang="en-US" sz="2000" dirty="0">
                <a:latin typeface="Apple Casual"/>
                <a:cs typeface="Apple Casual"/>
              </a:rPr>
              <a:t>Below complete a 3D drawing of your final </a:t>
            </a:r>
            <a:r>
              <a:rPr lang="en-US" sz="2000" dirty="0" smtClean="0">
                <a:latin typeface="Apple Casual"/>
                <a:cs typeface="Apple Casual"/>
              </a:rPr>
              <a:t>mirror design</a:t>
            </a:r>
            <a:r>
              <a:rPr lang="en-US" sz="2000" dirty="0">
                <a:latin typeface="Apple Casual"/>
                <a:cs typeface="Apple Casual"/>
              </a:rPr>
              <a:t>, it can be completed on Google Sketchup if you wish. This drawing should include all </a:t>
            </a:r>
            <a:r>
              <a:rPr lang="en-US" sz="2000" dirty="0" smtClean="0">
                <a:latin typeface="Apple Casual"/>
                <a:cs typeface="Apple Casual"/>
              </a:rPr>
              <a:t>measurements.. </a:t>
            </a:r>
            <a:r>
              <a:rPr lang="en-US" sz="2000" dirty="0">
                <a:latin typeface="Apple Casual"/>
                <a:cs typeface="Apple Casual"/>
              </a:rPr>
              <a:t>This is your working drawing so it must be very HIGH quality.</a:t>
            </a:r>
          </a:p>
        </p:txBody>
      </p:sp>
    </p:spTree>
    <p:extLst>
      <p:ext uri="{BB962C8B-B14F-4D97-AF65-F5344CB8AC3E}">
        <p14:creationId xmlns:p14="http://schemas.microsoft.com/office/powerpoint/2010/main" val="1535285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5"/>
            <a:ext cx="8348280" cy="714021"/>
          </a:xfrm>
          <a:prstGeom prst="rect">
            <a:avLst/>
          </a:prstGeom>
        </p:spPr>
        <p:txBody>
          <a:bodyPr wrap="square" lIns="127997" tIns="63998" rIns="127997" bIns="63998">
            <a:spAutoFit/>
          </a:bodyPr>
          <a:lstStyle/>
          <a:p>
            <a:r>
              <a:rPr lang="en-US" sz="3800" dirty="0">
                <a:latin typeface="Apple Casual"/>
                <a:cs typeface="Apple Casual"/>
              </a:rPr>
              <a:t>METHOD OF MANUFACTURE</a:t>
            </a:r>
            <a:endParaRPr lang="en-US" sz="3800" dirty="0"/>
          </a:p>
        </p:txBody>
      </p:sp>
      <p:sp>
        <p:nvSpPr>
          <p:cNvPr id="5" name="TextBox 4"/>
          <p:cNvSpPr txBox="1"/>
          <p:nvPr/>
        </p:nvSpPr>
        <p:spPr>
          <a:xfrm>
            <a:off x="6852093" y="21688"/>
            <a:ext cx="5949506" cy="744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127997" tIns="63998" rIns="127997" bIns="63998" rtlCol="0">
            <a:spAutoFit/>
          </a:bodyPr>
          <a:lstStyle/>
          <a:p>
            <a:r>
              <a:rPr lang="en-US" sz="2000" dirty="0">
                <a:latin typeface="Arial Rounded MT Bold"/>
                <a:cs typeface="Arial Rounded MT Bold"/>
              </a:rPr>
              <a:t>MATERIALS, DESIGN AND TECHNOLOGY</a:t>
            </a:r>
          </a:p>
          <a:p>
            <a:r>
              <a:rPr lang="en-US" sz="2000" dirty="0">
                <a:latin typeface="Arial Rounded MT Bold"/>
                <a:cs typeface="Arial Rounded MT Bold"/>
              </a:rPr>
              <a:t>NAME - </a:t>
            </a:r>
          </a:p>
        </p:txBody>
      </p:sp>
      <p:sp>
        <p:nvSpPr>
          <p:cNvPr id="6" name="Rectangle 5"/>
          <p:cNvSpPr/>
          <p:nvPr/>
        </p:nvSpPr>
        <p:spPr>
          <a:xfrm>
            <a:off x="151786" y="759533"/>
            <a:ext cx="12446528" cy="744799"/>
          </a:xfrm>
          <a:prstGeom prst="rect">
            <a:avLst/>
          </a:prstGeom>
        </p:spPr>
        <p:txBody>
          <a:bodyPr wrap="square" lIns="127997" tIns="63998" rIns="127997" bIns="63998">
            <a:spAutoFit/>
          </a:bodyPr>
          <a:lstStyle/>
          <a:p>
            <a:pPr algn="ctr"/>
            <a:r>
              <a:rPr lang="en-US" sz="2000" dirty="0">
                <a:latin typeface="Apple Casual"/>
                <a:cs typeface="Apple Casual"/>
              </a:rPr>
              <a:t>Below complete a detailed account of how you have manufactured your </a:t>
            </a:r>
            <a:r>
              <a:rPr lang="en-US" sz="2000" dirty="0" smtClean="0">
                <a:latin typeface="Apple Casual"/>
                <a:cs typeface="Apple Casual"/>
              </a:rPr>
              <a:t>mirror. </a:t>
            </a:r>
            <a:r>
              <a:rPr lang="en-US" sz="2000" dirty="0">
                <a:latin typeface="Apple Casual"/>
                <a:cs typeface="Apple Casual"/>
              </a:rPr>
              <a:t>You should aim to include all materials, processes and techniques.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292060"/>
              </p:ext>
            </p:extLst>
          </p:nvPr>
        </p:nvGraphicFramePr>
        <p:xfrm>
          <a:off x="151786" y="1556478"/>
          <a:ext cx="6032119" cy="8044722"/>
        </p:xfrm>
        <a:graphic>
          <a:graphicData uri="http://schemas.openxmlformats.org/drawingml/2006/table">
            <a:tbl>
              <a:tblPr/>
              <a:tblGrid>
                <a:gridCol w="556004"/>
                <a:gridCol w="5476115"/>
              </a:tblGrid>
              <a:tr h="3196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 all tools, equipment, materials and processes you have used.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1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2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3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4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5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6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7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8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9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10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11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12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13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14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15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16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17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18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19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20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189047"/>
              </p:ext>
            </p:extLst>
          </p:nvPr>
        </p:nvGraphicFramePr>
        <p:xfrm>
          <a:off x="6477711" y="1556468"/>
          <a:ext cx="6032119" cy="8044722"/>
        </p:xfrm>
        <a:graphic>
          <a:graphicData uri="http://schemas.openxmlformats.org/drawingml/2006/table">
            <a:tbl>
              <a:tblPr/>
              <a:tblGrid>
                <a:gridCol w="556004"/>
                <a:gridCol w="5476115"/>
              </a:tblGrid>
              <a:tr h="3196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 all tools, equipment, materials and processes you have used.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21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22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23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24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25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26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27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28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29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30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31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32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33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34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35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36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37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38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39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lesson 40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490" marR="10490" marT="104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687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5"/>
            <a:ext cx="8348280" cy="714021"/>
          </a:xfrm>
          <a:prstGeom prst="rect">
            <a:avLst/>
          </a:prstGeom>
        </p:spPr>
        <p:txBody>
          <a:bodyPr wrap="square" lIns="127997" tIns="63998" rIns="127997" bIns="63998">
            <a:spAutoFit/>
          </a:bodyPr>
          <a:lstStyle/>
          <a:p>
            <a:r>
              <a:rPr lang="en-US" sz="3800" dirty="0">
                <a:latin typeface="Apple Casual"/>
                <a:cs typeface="Apple Casual"/>
              </a:rPr>
              <a:t>EVALUATION</a:t>
            </a:r>
            <a:endParaRPr lang="en-US" sz="3800" dirty="0"/>
          </a:p>
        </p:txBody>
      </p:sp>
      <p:sp>
        <p:nvSpPr>
          <p:cNvPr id="5" name="TextBox 4"/>
          <p:cNvSpPr txBox="1"/>
          <p:nvPr/>
        </p:nvSpPr>
        <p:spPr>
          <a:xfrm>
            <a:off x="6852093" y="21688"/>
            <a:ext cx="5949506" cy="7447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127997" tIns="63998" rIns="127997" bIns="63998" rtlCol="0">
            <a:spAutoFit/>
          </a:bodyPr>
          <a:lstStyle/>
          <a:p>
            <a:r>
              <a:rPr lang="en-US" sz="2000" dirty="0">
                <a:latin typeface="Arial Rounded MT Bold"/>
                <a:cs typeface="Arial Rounded MT Bold"/>
              </a:rPr>
              <a:t>MATERIALS, DESIGN AND TECHNOLOGY</a:t>
            </a:r>
          </a:p>
          <a:p>
            <a:r>
              <a:rPr lang="en-US" sz="2000" dirty="0">
                <a:latin typeface="Arial Rounded MT Bold"/>
                <a:cs typeface="Arial Rounded MT Bold"/>
              </a:rPr>
              <a:t>NAME - </a:t>
            </a:r>
          </a:p>
        </p:txBody>
      </p:sp>
      <p:sp>
        <p:nvSpPr>
          <p:cNvPr id="6" name="Rectangle 5"/>
          <p:cNvSpPr/>
          <p:nvPr/>
        </p:nvSpPr>
        <p:spPr>
          <a:xfrm>
            <a:off x="2" y="759533"/>
            <a:ext cx="12598313" cy="437023"/>
          </a:xfrm>
          <a:prstGeom prst="rect">
            <a:avLst/>
          </a:prstGeom>
        </p:spPr>
        <p:txBody>
          <a:bodyPr wrap="square" lIns="127997" tIns="63998" rIns="127997" bIns="63998">
            <a:spAutoFit/>
          </a:bodyPr>
          <a:lstStyle/>
          <a:p>
            <a:pPr algn="ctr"/>
            <a:r>
              <a:rPr lang="en-US" sz="2000" dirty="0">
                <a:latin typeface="Apple Casual"/>
                <a:cs typeface="Apple Casual"/>
              </a:rPr>
              <a:t>Below complete a full evaluation of your product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-905446" y="1620103"/>
            <a:ext cx="9296546" cy="395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-948266" y="1967663"/>
            <a:ext cx="9296546" cy="395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-734905" y="2257558"/>
            <a:ext cx="9296546" cy="395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-734905" y="2620028"/>
            <a:ext cx="9296546" cy="395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-734905" y="2978026"/>
            <a:ext cx="9509906" cy="960551"/>
            <a:chOff x="-677333" y="1213556"/>
            <a:chExt cx="6792790" cy="686110"/>
          </a:xfrm>
        </p:grpSpPr>
        <p:cxnSp>
          <p:nvCxnSpPr>
            <p:cNvPr id="19" name="Straight Connector 18"/>
            <p:cNvCxnSpPr/>
            <p:nvPr/>
          </p:nvCxnSpPr>
          <p:spPr>
            <a:xfrm flipV="1">
              <a:off x="-677333" y="1213556"/>
              <a:ext cx="6640390" cy="2822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-677333" y="1405467"/>
              <a:ext cx="6640390" cy="2822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-524933" y="1612536"/>
              <a:ext cx="6640390" cy="2822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-524933" y="1871444"/>
              <a:ext cx="6640390" cy="2822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-734906" y="4250951"/>
            <a:ext cx="13333221" cy="960551"/>
            <a:chOff x="-677333" y="1213556"/>
            <a:chExt cx="6792790" cy="686110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-677333" y="1213556"/>
              <a:ext cx="6640390" cy="2822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-677333" y="1405467"/>
              <a:ext cx="6640390" cy="2822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-524933" y="1612536"/>
              <a:ext cx="6640390" cy="2822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-524933" y="1871444"/>
              <a:ext cx="6640390" cy="2822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/>
        </p:nvCxnSpPr>
        <p:spPr>
          <a:xfrm>
            <a:off x="-423714" y="5569494"/>
            <a:ext cx="122651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-423714" y="5838168"/>
            <a:ext cx="87719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-112522" y="6128063"/>
            <a:ext cx="867416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-112522" y="6451027"/>
            <a:ext cx="13559273" cy="395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-1139261" y="6762572"/>
            <a:ext cx="14775888" cy="2239598"/>
            <a:chOff x="-677333" y="1213556"/>
            <a:chExt cx="6945190" cy="1599711"/>
          </a:xfrm>
        </p:grpSpPr>
        <p:grpSp>
          <p:nvGrpSpPr>
            <p:cNvPr id="36" name="Group 35"/>
            <p:cNvGrpSpPr/>
            <p:nvPr/>
          </p:nvGrpSpPr>
          <p:grpSpPr>
            <a:xfrm>
              <a:off x="-677333" y="1213556"/>
              <a:ext cx="6792790" cy="686110"/>
              <a:chOff x="-677333" y="1213556"/>
              <a:chExt cx="6792790" cy="68611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flipV="1">
                <a:off x="-677333" y="1213556"/>
                <a:ext cx="6640390" cy="2822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-677333" y="1405467"/>
                <a:ext cx="6640390" cy="2822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-524933" y="1612536"/>
                <a:ext cx="6640390" cy="2822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-524933" y="1871444"/>
                <a:ext cx="6640390" cy="2822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-524933" y="2127157"/>
              <a:ext cx="6792790" cy="686110"/>
              <a:chOff x="-677333" y="1213556"/>
              <a:chExt cx="6792790" cy="68611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flipV="1">
                <a:off x="-677333" y="1213556"/>
                <a:ext cx="6640390" cy="2822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-677333" y="1405467"/>
                <a:ext cx="6640390" cy="2822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V="1">
                <a:off x="-524933" y="1612536"/>
                <a:ext cx="6640390" cy="2822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-524933" y="1871444"/>
                <a:ext cx="6640390" cy="2822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ounded Rectangle 6"/>
          <p:cNvSpPr/>
          <p:nvPr/>
        </p:nvSpPr>
        <p:spPr>
          <a:xfrm>
            <a:off x="7711346" y="1321960"/>
            <a:ext cx="5090254" cy="4815174"/>
          </a:xfrm>
          <a:prstGeom prst="roundRect">
            <a:avLst/>
          </a:prstGeom>
          <a:solidFill>
            <a:srgbClr val="FFFFFF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97" tIns="63998" rIns="127997" bIns="63998"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Place photo of final </a:t>
            </a:r>
          </a:p>
          <a:p>
            <a:pPr algn="ctr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product here.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973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5875</TotalTime>
  <Words>671</Words>
  <Application>Microsoft Macintosh PowerPoint</Application>
  <PresentationFormat>A3 Paper (297x420 mm)</PresentationFormat>
  <Paragraphs>206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John Wollaston Anglican Community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EXISTING PRODUCT ANALYSIS</dc:title>
  <dc:creator>John Wollaston</dc:creator>
  <cp:lastModifiedBy>John Wollaston</cp:lastModifiedBy>
  <cp:revision>20</cp:revision>
  <cp:lastPrinted>2015-07-20T05:10:27Z</cp:lastPrinted>
  <dcterms:created xsi:type="dcterms:W3CDTF">2014-02-07T02:09:04Z</dcterms:created>
  <dcterms:modified xsi:type="dcterms:W3CDTF">2015-07-20T05:10:46Z</dcterms:modified>
</cp:coreProperties>
</file>